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10"/>
  </p:notesMasterIdLst>
  <p:sldIdLst>
    <p:sldId id="256" r:id="rId2"/>
    <p:sldId id="262" r:id="rId3"/>
    <p:sldId id="263" r:id="rId4"/>
    <p:sldId id="257" r:id="rId5"/>
    <p:sldId id="258" r:id="rId6"/>
    <p:sldId id="259" r:id="rId7"/>
    <p:sldId id="261" r:id="rId8"/>
    <p:sldId id="264" r:id="rId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81" autoAdjust="0"/>
  </p:normalViewPr>
  <p:slideViewPr>
    <p:cSldViewPr>
      <p:cViewPr>
        <p:scale>
          <a:sx n="66" d="100"/>
          <a:sy n="66" d="100"/>
        </p:scale>
        <p:origin x="-636" y="4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A1A7D3-28CB-42AC-9E72-E37CA1A58DD9}" type="datetimeFigureOut">
              <a:rPr lang="es-CO" smtClean="0"/>
              <a:t>31/03/2014</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CEEE3-7CF7-483A-BEA3-F8F9A9185519}" type="slidenum">
              <a:rPr lang="es-CO" smtClean="0"/>
              <a:t>‹Nº›</a:t>
            </a:fld>
            <a:endParaRPr lang="es-CO"/>
          </a:p>
        </p:txBody>
      </p:sp>
    </p:spTree>
    <p:extLst>
      <p:ext uri="{BB962C8B-B14F-4D97-AF65-F5344CB8AC3E}">
        <p14:creationId xmlns:p14="http://schemas.microsoft.com/office/powerpoint/2010/main" val="2339789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7BCEEE3-7CF7-483A-BEA3-F8F9A9185519}" type="slidenum">
              <a:rPr lang="es-CO" smtClean="0"/>
              <a:t>1</a:t>
            </a:fld>
            <a:endParaRPr lang="es-CO"/>
          </a:p>
        </p:txBody>
      </p:sp>
    </p:spTree>
    <p:extLst>
      <p:ext uri="{BB962C8B-B14F-4D97-AF65-F5344CB8AC3E}">
        <p14:creationId xmlns:p14="http://schemas.microsoft.com/office/powerpoint/2010/main" val="184919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7BCEEE3-7CF7-483A-BEA3-F8F9A9185519}" type="slidenum">
              <a:rPr lang="es-CO" smtClean="0"/>
              <a:t>4</a:t>
            </a:fld>
            <a:endParaRPr lang="es-CO"/>
          </a:p>
        </p:txBody>
      </p:sp>
    </p:spTree>
    <p:extLst>
      <p:ext uri="{BB962C8B-B14F-4D97-AF65-F5344CB8AC3E}">
        <p14:creationId xmlns:p14="http://schemas.microsoft.com/office/powerpoint/2010/main" val="1924874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A8BE20C4-42AB-41E4-A3D1-285C44E9430F}" type="datetimeFigureOut">
              <a:rPr lang="es-CO" smtClean="0"/>
              <a:t>31/03/2014</a:t>
            </a:fld>
            <a:endParaRPr lang="es-CO"/>
          </a:p>
        </p:txBody>
      </p:sp>
      <p:sp>
        <p:nvSpPr>
          <p:cNvPr id="5" name="Footer Placeholder 4"/>
          <p:cNvSpPr>
            <a:spLocks noGrp="1"/>
          </p:cNvSpPr>
          <p:nvPr>
            <p:ph type="ftr" sz="quarter" idx="11"/>
          </p:nvPr>
        </p:nvSpPr>
        <p:spPr>
          <a:xfrm>
            <a:off x="2743973" y="5870576"/>
            <a:ext cx="3932137" cy="377825"/>
          </a:xfrm>
        </p:spPr>
        <p:txBody>
          <a:bodyPr/>
          <a:lstStyle/>
          <a:p>
            <a:endParaRPr lang="es-CO"/>
          </a:p>
        </p:txBody>
      </p:sp>
      <p:sp>
        <p:nvSpPr>
          <p:cNvPr id="6" name="Slide Number Placeholder 5"/>
          <p:cNvSpPr>
            <a:spLocks noGrp="1"/>
          </p:cNvSpPr>
          <p:nvPr>
            <p:ph type="sldNum" sz="quarter" idx="12"/>
          </p:nvPr>
        </p:nvSpPr>
        <p:spPr>
          <a:xfrm>
            <a:off x="8040685" y="5870576"/>
            <a:ext cx="417516" cy="377825"/>
          </a:xfrm>
        </p:spPr>
        <p:txBody>
          <a:bodyPr/>
          <a:lstStyle/>
          <a:p>
            <a:fld id="{8A10303B-139F-46D7-BF50-D53E5CF814FD}" type="slidenum">
              <a:rPr lang="es-CO" smtClean="0"/>
              <a:t>‹Nº›</a:t>
            </a:fld>
            <a:endParaRPr lang="es-CO"/>
          </a:p>
        </p:txBody>
      </p:sp>
    </p:spTree>
    <p:extLst>
      <p:ext uri="{BB962C8B-B14F-4D97-AF65-F5344CB8AC3E}">
        <p14:creationId xmlns:p14="http://schemas.microsoft.com/office/powerpoint/2010/main" val="271312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8BE20C4-42AB-41E4-A3D1-285C44E9430F}" type="datetimeFigureOut">
              <a:rPr lang="es-CO" smtClean="0"/>
              <a:t>31/03/2014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A10303B-139F-46D7-BF50-D53E5CF814FD}" type="slidenum">
              <a:rPr lang="es-CO" smtClean="0"/>
              <a:t>‹Nº›</a:t>
            </a:fld>
            <a:endParaRPr lang="es-CO"/>
          </a:p>
        </p:txBody>
      </p:sp>
    </p:spTree>
    <p:extLst>
      <p:ext uri="{BB962C8B-B14F-4D97-AF65-F5344CB8AC3E}">
        <p14:creationId xmlns:p14="http://schemas.microsoft.com/office/powerpoint/2010/main" val="580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8BE20C4-42AB-41E4-A3D1-285C44E9430F}" type="datetimeFigureOut">
              <a:rPr lang="es-CO" smtClean="0"/>
              <a:t>31/03/2014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A10303B-139F-46D7-BF50-D53E5CF814FD}" type="slidenum">
              <a:rPr lang="es-CO" smtClean="0"/>
              <a:t>‹Nº›</a:t>
            </a:fld>
            <a:endParaRPr lang="es-CO"/>
          </a:p>
        </p:txBody>
      </p:sp>
    </p:spTree>
    <p:extLst>
      <p:ext uri="{BB962C8B-B14F-4D97-AF65-F5344CB8AC3E}">
        <p14:creationId xmlns:p14="http://schemas.microsoft.com/office/powerpoint/2010/main" val="4136864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8BE20C4-42AB-41E4-A3D1-285C44E9430F}" type="datetimeFigureOut">
              <a:rPr lang="es-CO" smtClean="0"/>
              <a:t>31/03/2014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A10303B-139F-46D7-BF50-D53E5CF814FD}" type="slidenum">
              <a:rPr lang="es-CO" smtClean="0"/>
              <a:t>‹Nº›</a:t>
            </a:fld>
            <a:endParaRPr lang="es-CO"/>
          </a:p>
        </p:txBody>
      </p:sp>
    </p:spTree>
    <p:extLst>
      <p:ext uri="{BB962C8B-B14F-4D97-AF65-F5344CB8AC3E}">
        <p14:creationId xmlns:p14="http://schemas.microsoft.com/office/powerpoint/2010/main" val="2685735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8BE20C4-42AB-41E4-A3D1-285C44E9430F}" type="datetimeFigureOut">
              <a:rPr lang="es-CO" smtClean="0"/>
              <a:t>31/03/2014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A10303B-139F-46D7-BF50-D53E5CF814FD}" type="slidenum">
              <a:rPr lang="es-CO" smtClean="0"/>
              <a:t>‹Nº›</a:t>
            </a:fld>
            <a:endParaRPr lang="es-CO"/>
          </a:p>
        </p:txBody>
      </p:sp>
    </p:spTree>
    <p:extLst>
      <p:ext uri="{BB962C8B-B14F-4D97-AF65-F5344CB8AC3E}">
        <p14:creationId xmlns:p14="http://schemas.microsoft.com/office/powerpoint/2010/main" val="611704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8BE20C4-42AB-41E4-A3D1-285C44E9430F}" type="datetimeFigureOut">
              <a:rPr lang="es-CO" smtClean="0"/>
              <a:t>31/03/2014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A10303B-139F-46D7-BF50-D53E5CF814FD}" type="slidenum">
              <a:rPr lang="es-CO" smtClean="0"/>
              <a:t>‹Nº›</a:t>
            </a:fld>
            <a:endParaRPr lang="es-CO"/>
          </a:p>
        </p:txBody>
      </p:sp>
    </p:spTree>
    <p:extLst>
      <p:ext uri="{BB962C8B-B14F-4D97-AF65-F5344CB8AC3E}">
        <p14:creationId xmlns:p14="http://schemas.microsoft.com/office/powerpoint/2010/main" val="2403243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8BE20C4-42AB-41E4-A3D1-285C44E9430F}" type="datetimeFigureOut">
              <a:rPr lang="es-CO" smtClean="0"/>
              <a:t>31/03/2014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A10303B-139F-46D7-BF50-D53E5CF814FD}" type="slidenum">
              <a:rPr lang="es-CO" smtClean="0"/>
              <a:t>‹Nº›</a:t>
            </a:fld>
            <a:endParaRPr lang="es-CO"/>
          </a:p>
        </p:txBody>
      </p:sp>
    </p:spTree>
    <p:extLst>
      <p:ext uri="{BB962C8B-B14F-4D97-AF65-F5344CB8AC3E}">
        <p14:creationId xmlns:p14="http://schemas.microsoft.com/office/powerpoint/2010/main" val="1470492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8BE20C4-42AB-41E4-A3D1-285C44E9430F}" type="datetimeFigureOut">
              <a:rPr lang="es-CO" smtClean="0"/>
              <a:t>31/03/2014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A10303B-139F-46D7-BF50-D53E5CF814FD}" type="slidenum">
              <a:rPr lang="es-CO" smtClean="0"/>
              <a:t>‹Nº›</a:t>
            </a:fld>
            <a:endParaRPr lang="es-CO"/>
          </a:p>
        </p:txBody>
      </p:sp>
    </p:spTree>
    <p:extLst>
      <p:ext uri="{BB962C8B-B14F-4D97-AF65-F5344CB8AC3E}">
        <p14:creationId xmlns:p14="http://schemas.microsoft.com/office/powerpoint/2010/main" val="348608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8BE20C4-42AB-41E4-A3D1-285C44E9430F}" type="datetimeFigureOut">
              <a:rPr lang="es-CO" smtClean="0"/>
              <a:t>31/03/2014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A10303B-139F-46D7-BF50-D53E5CF814FD}" type="slidenum">
              <a:rPr lang="es-CO" smtClean="0"/>
              <a:t>‹Nº›</a:t>
            </a:fld>
            <a:endParaRPr lang="es-CO"/>
          </a:p>
        </p:txBody>
      </p:sp>
    </p:spTree>
    <p:extLst>
      <p:ext uri="{BB962C8B-B14F-4D97-AF65-F5344CB8AC3E}">
        <p14:creationId xmlns:p14="http://schemas.microsoft.com/office/powerpoint/2010/main" val="227699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8BE20C4-42AB-41E4-A3D1-285C44E9430F}" type="datetimeFigureOut">
              <a:rPr lang="es-CO" smtClean="0"/>
              <a:t>31/03/2014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A10303B-139F-46D7-BF50-D53E5CF814FD}" type="slidenum">
              <a:rPr lang="es-CO" smtClean="0"/>
              <a:t>‹Nº›</a:t>
            </a:fld>
            <a:endParaRPr lang="es-CO"/>
          </a:p>
        </p:txBody>
      </p:sp>
    </p:spTree>
    <p:extLst>
      <p:ext uri="{BB962C8B-B14F-4D97-AF65-F5344CB8AC3E}">
        <p14:creationId xmlns:p14="http://schemas.microsoft.com/office/powerpoint/2010/main" val="37665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8BE20C4-42AB-41E4-A3D1-285C44E9430F}" type="datetimeFigureOut">
              <a:rPr lang="es-CO" smtClean="0"/>
              <a:t>31/03/2014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A10303B-139F-46D7-BF50-D53E5CF814FD}" type="slidenum">
              <a:rPr lang="es-CO" smtClean="0"/>
              <a:t>‹Nº›</a:t>
            </a:fld>
            <a:endParaRPr lang="es-CO"/>
          </a:p>
        </p:txBody>
      </p:sp>
    </p:spTree>
    <p:extLst>
      <p:ext uri="{BB962C8B-B14F-4D97-AF65-F5344CB8AC3E}">
        <p14:creationId xmlns:p14="http://schemas.microsoft.com/office/powerpoint/2010/main" val="1372936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8BE20C4-42AB-41E4-A3D1-285C44E9430F}" type="datetimeFigureOut">
              <a:rPr lang="es-CO" smtClean="0"/>
              <a:t>31/03/2014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A10303B-139F-46D7-BF50-D53E5CF814FD}" type="slidenum">
              <a:rPr lang="es-CO" smtClean="0"/>
              <a:t>‹Nº›</a:t>
            </a:fld>
            <a:endParaRPr lang="es-CO"/>
          </a:p>
        </p:txBody>
      </p:sp>
    </p:spTree>
    <p:extLst>
      <p:ext uri="{BB962C8B-B14F-4D97-AF65-F5344CB8AC3E}">
        <p14:creationId xmlns:p14="http://schemas.microsoft.com/office/powerpoint/2010/main" val="188219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8BE20C4-42AB-41E4-A3D1-285C44E9430F}" type="datetimeFigureOut">
              <a:rPr lang="es-CO" smtClean="0"/>
              <a:t>31/03/2014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8A10303B-139F-46D7-BF50-D53E5CF814FD}" type="slidenum">
              <a:rPr lang="es-CO" smtClean="0"/>
              <a:t>‹Nº›</a:t>
            </a:fld>
            <a:endParaRPr lang="es-CO"/>
          </a:p>
        </p:txBody>
      </p:sp>
    </p:spTree>
    <p:extLst>
      <p:ext uri="{BB962C8B-B14F-4D97-AF65-F5344CB8AC3E}">
        <p14:creationId xmlns:p14="http://schemas.microsoft.com/office/powerpoint/2010/main" val="79992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8BE20C4-42AB-41E4-A3D1-285C44E9430F}" type="datetimeFigureOut">
              <a:rPr lang="es-CO" smtClean="0"/>
              <a:t>31/03/2014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A10303B-139F-46D7-BF50-D53E5CF814FD}" type="slidenum">
              <a:rPr lang="es-CO" smtClean="0"/>
              <a:t>‹Nº›</a:t>
            </a:fld>
            <a:endParaRPr lang="es-CO"/>
          </a:p>
        </p:txBody>
      </p:sp>
    </p:spTree>
    <p:extLst>
      <p:ext uri="{BB962C8B-B14F-4D97-AF65-F5344CB8AC3E}">
        <p14:creationId xmlns:p14="http://schemas.microsoft.com/office/powerpoint/2010/main" val="3543475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A8BE20C4-42AB-41E4-A3D1-285C44E9430F}" type="datetimeFigureOut">
              <a:rPr lang="es-CO" smtClean="0"/>
              <a:t>31/03/2014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8A10303B-139F-46D7-BF50-D53E5CF814FD}" type="slidenum">
              <a:rPr lang="es-CO" smtClean="0"/>
              <a:t>‹Nº›</a:t>
            </a:fld>
            <a:endParaRPr lang="es-CO"/>
          </a:p>
        </p:txBody>
      </p:sp>
    </p:spTree>
    <p:extLst>
      <p:ext uri="{BB962C8B-B14F-4D97-AF65-F5344CB8AC3E}">
        <p14:creationId xmlns:p14="http://schemas.microsoft.com/office/powerpoint/2010/main" val="72951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8BE20C4-42AB-41E4-A3D1-285C44E9430F}" type="datetimeFigureOut">
              <a:rPr lang="es-CO" smtClean="0"/>
              <a:t>31/03/2014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A10303B-139F-46D7-BF50-D53E5CF814FD}" type="slidenum">
              <a:rPr lang="es-CO" smtClean="0"/>
              <a:t>‹Nº›</a:t>
            </a:fld>
            <a:endParaRPr lang="es-CO"/>
          </a:p>
        </p:txBody>
      </p:sp>
    </p:spTree>
    <p:extLst>
      <p:ext uri="{BB962C8B-B14F-4D97-AF65-F5344CB8AC3E}">
        <p14:creationId xmlns:p14="http://schemas.microsoft.com/office/powerpoint/2010/main" val="200045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8BE20C4-42AB-41E4-A3D1-285C44E9430F}" type="datetimeFigureOut">
              <a:rPr lang="es-CO" smtClean="0"/>
              <a:t>31/03/2014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A10303B-139F-46D7-BF50-D53E5CF814FD}" type="slidenum">
              <a:rPr lang="es-CO" smtClean="0"/>
              <a:t>‹Nº›</a:t>
            </a:fld>
            <a:endParaRPr lang="es-CO"/>
          </a:p>
        </p:txBody>
      </p:sp>
    </p:spTree>
    <p:extLst>
      <p:ext uri="{BB962C8B-B14F-4D97-AF65-F5344CB8AC3E}">
        <p14:creationId xmlns:p14="http://schemas.microsoft.com/office/powerpoint/2010/main" val="307282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BE20C4-42AB-41E4-A3D1-285C44E9430F}" type="datetimeFigureOut">
              <a:rPr lang="es-CO" smtClean="0"/>
              <a:t>31/03/2014</a:t>
            </a:fld>
            <a:endParaRPr lang="es-CO"/>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10303B-139F-46D7-BF50-D53E5CF814FD}" type="slidenum">
              <a:rPr lang="es-CO" smtClean="0"/>
              <a:t>‹Nº›</a:t>
            </a:fld>
            <a:endParaRPr lang="es-CO"/>
          </a:p>
        </p:txBody>
      </p:sp>
    </p:spTree>
    <p:extLst>
      <p:ext uri="{BB962C8B-B14F-4D97-AF65-F5344CB8AC3E}">
        <p14:creationId xmlns:p14="http://schemas.microsoft.com/office/powerpoint/2010/main" val="1064771548"/>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eg"/><Relationship Id="rId11" Type="http://schemas.openxmlformats.org/officeDocument/2006/relationships/audio" Target="../media/audio1.wav"/><Relationship Id="rId5" Type="http://schemas.openxmlformats.org/officeDocument/2006/relationships/audio" Target="../media/audio1.wav"/><Relationship Id="rId10" Type="http://schemas.openxmlformats.org/officeDocument/2006/relationships/image" Target="../media/image8.gif"/><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5.wav"/><Relationship Id="rId1" Type="http://schemas.openxmlformats.org/officeDocument/2006/relationships/slideLayout" Target="../slideLayouts/slideLayout6.xml"/><Relationship Id="rId4"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6.wav"/><Relationship Id="rId1" Type="http://schemas.openxmlformats.org/officeDocument/2006/relationships/slideLayout" Target="../slideLayouts/slideLayout2.xml"/><Relationship Id="rId4"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7.wav"/><Relationship Id="rId1" Type="http://schemas.openxmlformats.org/officeDocument/2006/relationships/slideLayout" Target="../slideLayouts/slideLayout7.xml"/><Relationship Id="rId5" Type="http://schemas.openxmlformats.org/officeDocument/2006/relationships/audio" Target="../media/audio7.wav"/><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audio" Target="../media/audio8.wav"/><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96000"/>
            <a:duotone>
              <a:schemeClr val="bg2">
                <a:shade val="18000"/>
                <a:satMod val="160000"/>
                <a:lumMod val="28000"/>
              </a:schemeClr>
              <a:schemeClr val="bg2">
                <a:tint val="95000"/>
                <a:satMod val="160000"/>
                <a:lumMod val="116000"/>
              </a:schemeClr>
            </a:duotone>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77399" y="3776080"/>
            <a:ext cx="8199057" cy="2893280"/>
          </a:xfrm>
        </p:spPr>
        <p:txBody>
          <a:bodyPr>
            <a:noAutofit/>
          </a:bodyPr>
          <a:lstStyle/>
          <a:p>
            <a:pPr marL="457200" indent="-457200" algn="just">
              <a:buClr>
                <a:srgbClr val="FF0000"/>
              </a:buClr>
              <a:buFont typeface="Wingdings" panose="05000000000000000000" pitchFamily="2" charset="2"/>
              <a:buChar char="Ø"/>
            </a:pPr>
            <a:r>
              <a:rPr lang="es-CO" sz="3200"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Calibri"/>
                <a:cs typeface="Andalus" panose="02020603050405020304" pitchFamily="18" charset="-78"/>
              </a:rPr>
              <a:t> </a:t>
            </a:r>
            <a:r>
              <a:rPr lang="es-CO" sz="3200"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Calibri"/>
                <a:cs typeface="Aharoni" panose="02010803020104030203" pitchFamily="2" charset="-79"/>
              </a:rPr>
              <a:t>EL COLOR ES UNO DE LOS ELEMENTOS VISUALES CON MAYOR CARGA DE INFORMACIÓN, TIENE UNA RELACIÓN INTENSA CON LAS EMOCIONES Y ES UNA EXPERIENCIA VISUAL QUE LOS SERES HUMANOS TENEMOS EN COMÚN. </a:t>
            </a:r>
            <a:endParaRPr lang="es-CO" sz="32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Aharoni" panose="02010803020104030203" pitchFamily="2" charset="-79"/>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635" y="2318150"/>
            <a:ext cx="4266474" cy="140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ángulo 8"/>
          <p:cNvSpPr/>
          <p:nvPr/>
        </p:nvSpPr>
        <p:spPr>
          <a:xfrm flipH="1">
            <a:off x="508412" y="188640"/>
            <a:ext cx="8280920" cy="1938992"/>
          </a:xfrm>
          <a:prstGeom prst="rect">
            <a:avLst/>
          </a:prstGeom>
          <a:blipFill>
            <a:blip r:embed="rId8"/>
            <a:tile tx="0" ty="0" sx="100000" sy="100000" flip="none" algn="tl"/>
          </a:blipFill>
          <a:ln>
            <a:solidFill>
              <a:srgbClr val="FF0000"/>
            </a:solidFill>
          </a:ln>
          <a:effectLst>
            <a:innerShdw blurRad="114300">
              <a:prstClr val="black"/>
            </a:innerShdw>
          </a:effectLst>
          <a:scene3d>
            <a:camera prst="orthographicFront"/>
            <a:lightRig rig="threePt" dir="tl">
              <a:rot lat="0" lon="0" rev="1200000"/>
            </a:lightRig>
          </a:scene3d>
          <a:sp3d>
            <a:bevelT w="38100" h="12700"/>
          </a:sp3d>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s-ES" sz="6000" b="1" dirty="0">
                <a:ln w="28575">
                  <a:solidFill>
                    <a:srgbClr val="FF0000"/>
                  </a:solidFill>
                  <a:prstDash val="solid"/>
                </a:ln>
                <a:solidFill>
                  <a:srgbClr val="FFFF00"/>
                </a:solidFill>
                <a:effectLst>
                  <a:outerShdw dist="38100" dir="2700000" algn="bl" rotWithShape="0">
                    <a:schemeClr val="accent5"/>
                  </a:outerShdw>
                  <a:reflection blurRad="6350" stA="55000" endA="300" endPos="45500" dir="5400000" sy="-100000" algn="bl" rotWithShape="0"/>
                </a:effectLst>
              </a:rPr>
              <a:t>El color y su significado </a:t>
            </a:r>
            <a:r>
              <a:rPr lang="es-ES" sz="6000" b="1" dirty="0" smtClean="0">
                <a:ln w="28575">
                  <a:solidFill>
                    <a:srgbClr val="FF0000"/>
                  </a:solidFill>
                  <a:prstDash val="solid"/>
                </a:ln>
                <a:solidFill>
                  <a:srgbClr val="FFFF00"/>
                </a:solidFill>
                <a:effectLst>
                  <a:outerShdw dist="38100" dir="2700000" algn="bl" rotWithShape="0">
                    <a:schemeClr val="accent5"/>
                  </a:outerShdw>
                  <a:reflection blurRad="6350" stA="55000" endA="300" endPos="45500" dir="5400000" sy="-100000" algn="bl" rotWithShape="0"/>
                </a:effectLst>
              </a:rPr>
              <a:t>simbólico</a:t>
            </a:r>
            <a:endParaRPr lang="es-CO" sz="6000" b="1" dirty="0">
              <a:ln w="28575">
                <a:solidFill>
                  <a:srgbClr val="FF0000"/>
                </a:solidFill>
                <a:prstDash val="solid"/>
              </a:ln>
              <a:solidFill>
                <a:srgbClr val="FFFF00"/>
              </a:solidFill>
              <a:effectLst>
                <a:outerShdw dist="38100" dir="2700000" algn="bl" rotWithShape="0">
                  <a:schemeClr val="accent5"/>
                </a:outerShdw>
                <a:reflection blurRad="6350" stA="55000" endA="300" endPos="45500" dir="5400000" sy="-100000" algn="bl" rotWithShape="0"/>
              </a:effectLst>
            </a:endParaRPr>
          </a:p>
        </p:txBody>
      </p:sp>
      <p:pic>
        <p:nvPicPr>
          <p:cNvPr id="12" name="013 David Guetta - Play Hard (Official Video) ft. Ne-Yo, Ak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2599" y="6112659"/>
            <a:ext cx="609600" cy="609600"/>
          </a:xfrm>
          <a:prstGeom prst="rect">
            <a:avLst/>
          </a:prstGeom>
        </p:spPr>
      </p:pic>
      <p:pic>
        <p:nvPicPr>
          <p:cNvPr id="14" name="Imagen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48264" y="2296131"/>
            <a:ext cx="1524000" cy="1524000"/>
          </a:xfrm>
          <a:prstGeom prst="rect">
            <a:avLst/>
          </a:prstGeom>
        </p:spPr>
      </p:pic>
    </p:spTree>
    <p:extLst>
      <p:ext uri="{BB962C8B-B14F-4D97-AF65-F5344CB8AC3E}">
        <p14:creationId xmlns:p14="http://schemas.microsoft.com/office/powerpoint/2010/main" val="3580376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sndAc>
          <p:stSnd>
            <p:snd r:embed="rId11" name="drumroll.wav"/>
          </p:stSnd>
        </p:sndAc>
      </p:transition>
    </mc:Choice>
    <mc:Fallback>
      <p:transition spd="slow">
        <p:fade/>
        <p:sndAc>
          <p:stSnd>
            <p:snd r:embed="rId5"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836712"/>
            <a:ext cx="7632848" cy="53285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18" y="188640"/>
            <a:ext cx="1524000" cy="1524000"/>
          </a:xfrm>
          <a:prstGeom prst="rect">
            <a:avLst/>
          </a:prstGeom>
        </p:spPr>
      </p:pic>
    </p:spTree>
    <p:extLst>
      <p:ext uri="{BB962C8B-B14F-4D97-AF65-F5344CB8AC3E}">
        <p14:creationId xmlns:p14="http://schemas.microsoft.com/office/powerpoint/2010/main" val="1276378624"/>
      </p:ext>
    </p:extLst>
  </p:cSld>
  <p:clrMapOvr>
    <a:masterClrMapping/>
  </p:clrMapOvr>
  <mc:AlternateContent xmlns:mc="http://schemas.openxmlformats.org/markup-compatibility/2006" xmlns:p14="http://schemas.microsoft.com/office/powerpoint/2010/main">
    <mc:Choice Requires="p14">
      <p:transition spd="slow" p14:dur="8000">
        <p14:reveal/>
        <p:sndAc>
          <p:stSnd>
            <p:snd r:embed="rId2" name="voltage.wav"/>
          </p:stSnd>
        </p:sndAc>
      </p:transition>
    </mc:Choice>
    <mc:Fallback xmlns="">
      <p:transition spd="slow">
        <p:fade/>
        <p:sndAc>
          <p:stSnd>
            <p:snd r:embed="rId5" name="voltag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44724"/>
            <a:ext cx="7992888" cy="5436604"/>
          </a:xfrm>
          <a:prstGeom prst="roundRect">
            <a:avLst>
              <a:gd name="adj" fmla="val 4167"/>
            </a:avLst>
          </a:prstGeom>
          <a:ln>
            <a:solidFill>
              <a:srgbClr val="FF0000"/>
            </a:solidFill>
          </a:ln>
          <a:effectLst>
            <a:outerShdw blurRad="76200" dir="13500000" sy="23000" kx="1200000" algn="br" rotWithShape="0">
              <a:prstClr val="black">
                <a:alpha val="20000"/>
              </a:prstClr>
            </a:outerShdw>
          </a:effectLst>
          <a:extLst/>
        </p:spPr>
        <p:style>
          <a:lnRef idx="1">
            <a:schemeClr val="accent1"/>
          </a:lnRef>
          <a:fillRef idx="3">
            <a:schemeClr val="accent1"/>
          </a:fillRef>
          <a:effectRef idx="2">
            <a:schemeClr val="accent1"/>
          </a:effectRef>
          <a:fontRef idx="minor">
            <a:schemeClr val="lt1"/>
          </a:fontRef>
        </p:style>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17"/>
            <a:ext cx="1524000" cy="1524000"/>
          </a:xfrm>
          <a:prstGeom prst="rect">
            <a:avLst/>
          </a:prstGeom>
        </p:spPr>
      </p:pic>
    </p:spTree>
    <p:extLst>
      <p:ext uri="{BB962C8B-B14F-4D97-AF65-F5344CB8AC3E}">
        <p14:creationId xmlns:p14="http://schemas.microsoft.com/office/powerpoint/2010/main" val="632733208"/>
      </p:ext>
    </p:extLst>
  </p:cSld>
  <p:clrMapOvr>
    <a:masterClrMapping/>
  </p:clrMapOvr>
  <mc:AlternateContent xmlns:mc="http://schemas.openxmlformats.org/markup-compatibility/2006" xmlns:p14="http://schemas.microsoft.com/office/powerpoint/2010/main">
    <mc:Choice Requires="p14">
      <p:transition spd="slow">
        <p14:flash/>
        <p:sndAc>
          <p:stSnd>
            <p:snd r:embed="rId2" name="push.wav"/>
          </p:stSnd>
        </p:sndAc>
      </p:transition>
    </mc:Choice>
    <mc:Fallback xmlns="">
      <p:transition spd="slow">
        <p:fade/>
        <p:sndAc>
          <p:stSnd>
            <p:snd r:embed="rId5" name="push.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8208912" cy="2419778"/>
          </a:xfrm>
          <a:ln>
            <a:solidFill>
              <a:srgbClr val="FFFF00"/>
            </a:solidFill>
          </a:ln>
        </p:spPr>
        <p:txBody>
          <a:bodyPr>
            <a:noAutofit/>
          </a:bodyPr>
          <a:lstStyle/>
          <a:p>
            <a:pPr marL="342900" indent="-342900" algn="just">
              <a:buFont typeface="Wingdings" panose="05000000000000000000" pitchFamily="2" charset="2"/>
              <a:buChar char="Ø"/>
            </a:pPr>
            <a:r>
              <a:rPr lang="es-CO"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a typeface="Calibri"/>
                <a:cs typeface="Andalus" panose="02020603050405020304" pitchFamily="18" charset="-78"/>
              </a:rPr>
              <a:t>LOS COLORES TIENEN UN SIGNIFICADO ASOCIATIVO UNIVERSAL NACIDO DE LA EXPERIENCIA. EL VERDE DE LA HIERBA, EL AZUL DEL CIELO, EL ROJO DE LA SANGRE, SON EXPRESIONES ORIGINADAS EN REFERENTES COMUNES A TODOS LOS HOMBRES.</a:t>
            </a:r>
            <a:endParaRPr lang="es-CO"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cs typeface="Andalus" panose="02020603050405020304" pitchFamily="18" charset="-78"/>
            </a:endParaRPr>
          </a:p>
        </p:txBody>
      </p:sp>
      <p:sp>
        <p:nvSpPr>
          <p:cNvPr id="3" name="2 Marcador de contenido"/>
          <p:cNvSpPr>
            <a:spLocks noGrp="1"/>
          </p:cNvSpPr>
          <p:nvPr>
            <p:ph idx="1"/>
          </p:nvPr>
        </p:nvSpPr>
        <p:spPr>
          <a:xfrm>
            <a:off x="389822" y="2852936"/>
            <a:ext cx="8508371" cy="4343456"/>
          </a:xfrm>
          <a:ln>
            <a:solidFill>
              <a:srgbClr val="FFFF00"/>
            </a:solidFill>
          </a:ln>
        </p:spPr>
        <p:txBody>
          <a:bodyPr>
            <a:noAutofit/>
          </a:bodyPr>
          <a:lstStyle/>
          <a:p>
            <a:pPr algn="just">
              <a:lnSpc>
                <a:spcPct val="115000"/>
              </a:lnSpc>
              <a:spcAft>
                <a:spcPts val="750"/>
              </a:spcAft>
              <a:buClr>
                <a:srgbClr val="FF0000"/>
              </a:buClr>
              <a:buFont typeface="Wingdings" panose="05000000000000000000" pitchFamily="2" charset="2"/>
              <a:buChar char="Ø"/>
            </a:pPr>
            <a:r>
              <a:rPr lang="es-CO"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Calibri"/>
                <a:cs typeface="Andalus" panose="02020603050405020304" pitchFamily="18" charset="-78"/>
              </a:rPr>
              <a:t>PERO TAMBIÉN POSEE UN SIGNIFICADO SIMBÓLICO, UN VALOR INDEPENDIENTE, QUE NO TIENE CONEXIÓN ALGUNA CON EL AMBIENTE. EL ROJO, POR EJEMPLO, ES UN COLOR QUE INDICA PELIGRO Y MUERTE, Y A LA VEZ ESTÁ RELACIONADO CON EL AMOR, LA VIDA Y LA CALIDEZ DE UNA PUESTA DEL SOL. ESTA RIQUEZA DE ASOCIACIONES SIMBÓLICAS ES COMÚN AL RESTO DE LOS COLORES.</a:t>
            </a:r>
          </a:p>
          <a:p>
            <a:pPr marL="0" indent="0">
              <a:buNone/>
            </a:pPr>
            <a:endParaRPr lang="es-CO" sz="2400" dirty="0">
              <a:ln>
                <a:solidFill>
                  <a:srgbClr val="FFFF00"/>
                </a:solidFill>
              </a:ln>
              <a:solidFill>
                <a:schemeClr val="accent1">
                  <a:lumMod val="60000"/>
                  <a:lumOff val="40000"/>
                </a:schemeClr>
              </a:solidFill>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568" y="88138"/>
            <a:ext cx="1524000" cy="1524000"/>
          </a:xfrm>
          <a:prstGeom prst="rect">
            <a:avLst/>
          </a:prstGeom>
        </p:spPr>
      </p:pic>
    </p:spTree>
    <p:extLst>
      <p:ext uri="{BB962C8B-B14F-4D97-AF65-F5344CB8AC3E}">
        <p14:creationId xmlns:p14="http://schemas.microsoft.com/office/powerpoint/2010/main" val="4764411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sndAc>
          <p:stSnd>
            <p:snd r:embed="rId5" name="camera.wav"/>
          </p:stSnd>
        </p:sndAc>
      </p:transition>
    </mc:Choice>
    <mc:Fallback>
      <p:transition spd="slow">
        <p:fade/>
        <p:sndAc>
          <p:stSnd>
            <p:snd r:embed="rId3" name="camera.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16632"/>
            <a:ext cx="7793623" cy="3392996"/>
          </a:xfrm>
          <a:ln>
            <a:solidFill>
              <a:srgbClr val="FFFF00"/>
            </a:solidFill>
          </a:ln>
        </p:spPr>
        <p:txBody>
          <a:bodyPr>
            <a:normAutofit fontScale="90000"/>
          </a:bodyPr>
          <a:lstStyle/>
          <a:p>
            <a:pPr algn="just"/>
            <a:r>
              <a:rPr lang="es-CO"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a typeface="Calibri"/>
                <a:cs typeface="Andalus" panose="02020603050405020304" pitchFamily="18" charset="-78"/>
              </a:rPr>
              <a:t>BLANCO. ES EL COLOR DE LA PUREZA, LA INOCENCIA Y LA PAZ, AUNQUE TAMBIÉN SE LO ASOCIA A LOS HOSPITALES, LA HIGIENE Y AL INVIERNO. NEGRO. ES EL COLOR DE LA NOCHE, DE LA MUERTE Y ESTÁ ASOCIADO A LO DEMONÍACO “MAGIA NEGRA</a:t>
            </a:r>
            <a:r>
              <a:rPr lang="es-CO"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a typeface="Calibri"/>
                <a:cs typeface="Times New Roman"/>
              </a:rPr>
              <a:t/>
            </a:r>
            <a:br>
              <a:rPr lang="es-CO"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a typeface="Calibri"/>
                <a:cs typeface="Times New Roman"/>
              </a:rPr>
            </a:br>
            <a:r>
              <a:rPr lang="es-CO"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a typeface="Calibri"/>
                <a:cs typeface="Times New Roman"/>
              </a:rPr>
              <a:t/>
            </a:r>
            <a:br>
              <a:rPr lang="es-CO"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a typeface="Calibri"/>
                <a:cs typeface="Times New Roman"/>
              </a:rPr>
            </a:br>
            <a:r>
              <a:rPr lang="es-CO" sz="2325" cap="none" dirty="0" smtClean="0">
                <a:latin typeface="+mn-lt"/>
                <a:ea typeface="Calibri"/>
                <a:cs typeface="Times New Roman"/>
              </a:rPr>
              <a:t> </a:t>
            </a:r>
            <a:endParaRPr lang="es-CO" sz="2325" cap="none" dirty="0">
              <a:latin typeface="+mn-lt"/>
            </a:endParaRPr>
          </a:p>
        </p:txBody>
      </p:sp>
      <p:sp>
        <p:nvSpPr>
          <p:cNvPr id="3" name="2 Rectángulo"/>
          <p:cNvSpPr/>
          <p:nvPr/>
        </p:nvSpPr>
        <p:spPr>
          <a:xfrm>
            <a:off x="683568" y="3789040"/>
            <a:ext cx="8064896" cy="2520280"/>
          </a:xfrm>
          <a:prstGeom prst="rect">
            <a:avLst/>
          </a:prstGeom>
          <a:ln>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s-CO"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Calibri"/>
                <a:cs typeface="Andalus" panose="02020603050405020304" pitchFamily="18" charset="-78"/>
              </a:rPr>
              <a:t>Pero, por otra parte, es considerado un color elegante y  sensual. Rojo Es el color del corazón y las llamas, Amarillo Es el color de la vida y la felicidad, sol.</a:t>
            </a:r>
            <a:endParaRPr lang="es-CO"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Andalus" panose="02020603050405020304" pitchFamily="18" charset="-78"/>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2286698"/>
            <a:ext cx="1524000" cy="1524000"/>
          </a:xfrm>
          <a:prstGeom prst="rect">
            <a:avLst/>
          </a:prstGeom>
        </p:spPr>
      </p:pic>
    </p:spTree>
    <p:extLst>
      <p:ext uri="{BB962C8B-B14F-4D97-AF65-F5344CB8AC3E}">
        <p14:creationId xmlns:p14="http://schemas.microsoft.com/office/powerpoint/2010/main" val="42555784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88032"/>
            <a:ext cx="7416824" cy="3429000"/>
          </a:xfrm>
          <a:ln>
            <a:solidFill>
              <a:srgbClr val="FFFF00"/>
            </a:solidFill>
          </a:ln>
        </p:spPr>
        <p:txBody>
          <a:bodyPr>
            <a:noAutofit/>
          </a:bodyPr>
          <a:lstStyle/>
          <a:p>
            <a:pPr marL="457200" indent="-457200" algn="just">
              <a:buFont typeface="Wingdings" panose="05000000000000000000" pitchFamily="2" charset="2"/>
              <a:buChar char="Ø"/>
            </a:pPr>
            <a:r>
              <a:rPr lang="es-CO" sz="3200"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a typeface="Calibri"/>
                <a:cs typeface="Andalus" panose="02020603050405020304" pitchFamily="18" charset="-78"/>
              </a:rPr>
              <a:t>AZUL ES EL COLOR DEL CIELO Y EL MAR, Y NOS BRINDA UNA SENSACIÓN DE TRANQUILIDAD. EL AZUL LUMINOSO ES JOVEN Y DEPORTIVO, PERO EL AZUL MARINO O MILITAR ES FORMAL Y SERIO</a:t>
            </a:r>
            <a:r>
              <a:rPr lang="es-CO" sz="3200" cap="none" dirty="0" smtClean="0">
                <a:ln w="3175" cmpd="sng">
                  <a:solidFill>
                    <a:srgbClr val="FF0000"/>
                  </a:solidFill>
                </a:ln>
                <a:solidFill>
                  <a:srgbClr val="FFFF00"/>
                </a:solidFill>
                <a:latin typeface="+mn-lt"/>
                <a:ea typeface="Calibri"/>
                <a:cs typeface="Andalus" panose="02020603050405020304" pitchFamily="18" charset="-78"/>
              </a:rPr>
              <a:t>.</a:t>
            </a:r>
            <a:endParaRPr lang="es-CO" sz="3200" cap="none" dirty="0">
              <a:ln w="3175" cmpd="sng">
                <a:solidFill>
                  <a:srgbClr val="FF0000"/>
                </a:solidFill>
              </a:ln>
              <a:solidFill>
                <a:srgbClr val="FFFF00"/>
              </a:solidFill>
              <a:latin typeface="+mn-lt"/>
              <a:cs typeface="Andalus" panose="02020603050405020304" pitchFamily="18" charset="-78"/>
            </a:endParaRPr>
          </a:p>
        </p:txBody>
      </p:sp>
      <p:sp>
        <p:nvSpPr>
          <p:cNvPr id="3" name="2 Marcador de contenido"/>
          <p:cNvSpPr>
            <a:spLocks noGrp="1"/>
          </p:cNvSpPr>
          <p:nvPr>
            <p:ph idx="1"/>
          </p:nvPr>
        </p:nvSpPr>
        <p:spPr>
          <a:xfrm>
            <a:off x="1054606" y="3861048"/>
            <a:ext cx="7693858" cy="2616938"/>
          </a:xfrm>
          <a:ln>
            <a:solidFill>
              <a:srgbClr val="FFFF00"/>
            </a:solidFill>
          </a:ln>
        </p:spPr>
        <p:txBody>
          <a:bodyPr>
            <a:noAutofit/>
          </a:bodyPr>
          <a:lstStyle/>
          <a:p>
            <a:pPr>
              <a:buFont typeface="Wingdings" panose="05000000000000000000" pitchFamily="2" charset="2"/>
              <a:buChar char="Ø"/>
            </a:pPr>
            <a:r>
              <a:rPr lang="es-CO"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Calibri"/>
                <a:cs typeface="Andalus" panose="02020603050405020304" pitchFamily="18" charset="-78"/>
              </a:rPr>
              <a:t>VERDE ES UN COLOR TRANQUILO Y FRESCO. LOS VERDES BRILLANTES REMITEN A LA PRIMAVERA Y A LA FERTILIDAD. PERO TAMBIÉN ES EL COLOR DEL VENENO Y DE LA ENVIDIA. </a:t>
            </a:r>
            <a:endParaRPr lang="es-CO"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Andalus" panose="02020603050405020304" pitchFamily="18" charset="-78"/>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5334000"/>
            <a:ext cx="1524000" cy="1524000"/>
          </a:xfrm>
          <a:prstGeom prst="rect">
            <a:avLst/>
          </a:prstGeom>
        </p:spPr>
      </p:pic>
    </p:spTree>
    <p:extLst>
      <p:ext uri="{BB962C8B-B14F-4D97-AF65-F5344CB8AC3E}">
        <p14:creationId xmlns:p14="http://schemas.microsoft.com/office/powerpoint/2010/main" val="4209740776"/>
      </p:ext>
    </p:extLst>
  </p:cSld>
  <p:clrMapOvr>
    <a:masterClrMapping/>
  </p:clrMapOvr>
  <mc:AlternateContent xmlns:mc="http://schemas.openxmlformats.org/markup-compatibility/2006" xmlns:p14="http://schemas.microsoft.com/office/powerpoint/2010/main">
    <mc:Choice Requires="p14">
      <p:transition spd="slow" p14:dur="6000">
        <p14:ripple/>
        <p:sndAc>
          <p:stSnd>
            <p:snd r:embed="rId2" name="breeze.wav"/>
          </p:stSnd>
        </p:sndAc>
      </p:transition>
    </mc:Choice>
    <mc:Fallback xmlns="">
      <p:transition spd="slow">
        <p:fade/>
        <p:sndAc>
          <p:stSnd>
            <p:snd r:embed="rId4" name="breez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52736"/>
            <a:ext cx="8280920" cy="51125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4065" y="116632"/>
            <a:ext cx="1524000" cy="1524000"/>
          </a:xfrm>
          <a:prstGeom prst="rect">
            <a:avLst/>
          </a:prstGeom>
        </p:spPr>
      </p:pic>
    </p:spTree>
    <p:extLst>
      <p:ext uri="{BB962C8B-B14F-4D97-AF65-F5344CB8AC3E}">
        <p14:creationId xmlns:p14="http://schemas.microsoft.com/office/powerpoint/2010/main" val="2558004406"/>
      </p:ext>
    </p:extLst>
  </p:cSld>
  <p:clrMapOvr>
    <a:masterClrMapping/>
  </p:clrMapOvr>
  <mc:AlternateContent xmlns:mc="http://schemas.openxmlformats.org/markup-compatibility/2006" xmlns:p14="http://schemas.microsoft.com/office/powerpoint/2010/main">
    <mc:Choice Requires="p14">
      <p:transition spd="slow" p14:dur="4000" advTm="7000">
        <p14:vortex dir="r"/>
        <p:sndAc>
          <p:stSnd>
            <p:snd r:embed="rId2" name="bomb.wav"/>
          </p:stSnd>
        </p:sndAc>
      </p:transition>
    </mc:Choice>
    <mc:Fallback xmlns="">
      <p:transition spd="slow" advTm="7000">
        <p:fade/>
        <p:sndAc>
          <p:stSnd>
            <p:snd r:embed="rId5" name="bomb.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rot="19737846">
            <a:off x="1113454" y="2275007"/>
            <a:ext cx="7337637" cy="2308324"/>
          </a:xfrm>
          <a:prstGeom prst="rect">
            <a:avLst/>
          </a:prstGeom>
          <a:blipFill>
            <a:blip r:embed="rId3"/>
            <a:tile tx="0" ty="0" sx="100000" sy="100000" flip="none" algn="tl"/>
          </a:blipFill>
          <a:ln w="57150">
            <a:solidFill>
              <a:schemeClr val="accent1"/>
            </a:solidFill>
          </a:ln>
        </p:spPr>
        <p:txBody>
          <a:bodyPr wrap="square" rtlCol="0">
            <a:spAutoFit/>
          </a:bodyPr>
          <a:lstStyle/>
          <a:p>
            <a:pPr algn="ctr"/>
            <a:r>
              <a:rPr lang="es-CO"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Muchas     gracias!!!</a:t>
            </a:r>
            <a:endParaRPr lang="es-CO"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419872" cy="2492896"/>
          </a:xfrm>
          <a:prstGeom prst="rect">
            <a:avLst/>
          </a:prstGeom>
        </p:spPr>
      </p:pic>
    </p:spTree>
    <p:extLst>
      <p:ext uri="{BB962C8B-B14F-4D97-AF65-F5344CB8AC3E}">
        <p14:creationId xmlns:p14="http://schemas.microsoft.com/office/powerpoint/2010/main" val="1610936254"/>
      </p:ext>
    </p:extLst>
  </p:cSld>
  <p:clrMapOvr>
    <a:masterClrMapping/>
  </p:clrMapOvr>
  <mc:AlternateContent xmlns:mc="http://schemas.openxmlformats.org/markup-compatibility/2006" xmlns:p14="http://schemas.microsoft.com/office/powerpoint/2010/main">
    <mc:Choice Requires="p14">
      <p:transition spd="slow" p14:dur="40250">
        <p14:shred/>
        <p:sndAc>
          <p:stSnd>
            <p:snd r:embed="rId2" name="applause.wav"/>
          </p:stSnd>
        </p:sndAc>
      </p:transition>
    </mc:Choice>
    <mc:Fallback xmlns="">
      <p:transition spd="slow">
        <p:fade/>
        <p:sndAc>
          <p:stSnd>
            <p:snd r:embed="rId5" name="applause.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TC103457452[[fn=Celestial]]</Template>
  <TotalTime>337</TotalTime>
  <Words>313</Words>
  <Application>Microsoft Office PowerPoint</Application>
  <PresentationFormat>Presentación en pantalla (4:3)</PresentationFormat>
  <Paragraphs>11</Paragraphs>
  <Slides>8</Slides>
  <Notes>2</Notes>
  <HiddenSlides>0</HiddenSlides>
  <MMClips>1</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Celestial</vt:lpstr>
      <vt:lpstr>Presentación de PowerPoint</vt:lpstr>
      <vt:lpstr>Presentación de PowerPoint</vt:lpstr>
      <vt:lpstr>Presentación de PowerPoint</vt:lpstr>
      <vt:lpstr>LOS COLORES TIENEN UN SIGNIFICADO ASOCIATIVO UNIVERSAL NACIDO DE LA EXPERIENCIA. EL VERDE DE LA HIERBA, EL AZUL DEL CIELO, EL ROJO DE LA SANGRE, SON EXPRESIONES ORIGINADAS EN REFERENTES COMUNES A TODOS LOS HOMBRES.</vt:lpstr>
      <vt:lpstr>BLANCO. ES EL COLOR DE LA PUREZA, LA INOCENCIA Y LA PAZ, AUNQUE TAMBIÉN SE LO ASOCIA A LOS HOSPITALES, LA HIGIENE Y AL INVIERNO. NEGRO. ES EL COLOR DE LA NOCHE, DE LA MUERTE Y ESTÁ ASOCIADO A LO DEMONÍACO “MAGIA NEGRA   </vt:lpstr>
      <vt:lpstr>AZUL ES EL COLOR DEL CIELO Y EL MAR, Y NOS BRINDA UNA SENSACIÓN DE TRANQUILIDAD. EL AZUL LUMINOSO ES JOVEN Y DEPORTIVO, PERO EL AZUL MARINO O MILITAR ES FORMAL Y SERIO.</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Color Y Su Significado Simbólico</dc:title>
  <dc:creator>EMPERATRIZ</dc:creator>
  <cp:lastModifiedBy>EMPERATRIZ</cp:lastModifiedBy>
  <cp:revision>39</cp:revision>
  <dcterms:created xsi:type="dcterms:W3CDTF">2014-03-20T01:54:56Z</dcterms:created>
  <dcterms:modified xsi:type="dcterms:W3CDTF">2014-04-01T02:04:20Z</dcterms:modified>
</cp:coreProperties>
</file>